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Fira Sans Extra Condensed Medium"/>
      <p:regular r:id="rId27"/>
      <p:bold r:id="rId28"/>
      <p:italic r:id="rId29"/>
      <p:boldItalic r:id="rId30"/>
    </p:embeddedFont>
    <p:embeddedFont>
      <p:font typeface="Roboto Condensed"/>
      <p:regular r:id="rId31"/>
      <p:bold r:id="rId32"/>
      <p:italic r:id="rId33"/>
      <p:boldItalic r:id="rId34"/>
    </p:embeddedFont>
    <p:embeddedFont>
      <p:font typeface="Roboto Condensed Light"/>
      <p:regular r:id="rId35"/>
      <p:bold r:id="rId36"/>
      <p:italic r:id="rId37"/>
      <p:boldItalic r:id="rId38"/>
    </p:embeddedFont>
    <p:embeddedFont>
      <p:font typeface="Maven Pro Medium"/>
      <p:regular r:id="rId39"/>
      <p:bold r:id="rId40"/>
    </p:embeddedFont>
    <p:embeddedFont>
      <p:font typeface="Exo 2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Medium-bold.fntdata"/><Relationship Id="rId20" Type="http://schemas.openxmlformats.org/officeDocument/2006/relationships/slide" Target="slides/slide16.xml"/><Relationship Id="rId42" Type="http://schemas.openxmlformats.org/officeDocument/2006/relationships/font" Target="fonts/Exo2-bold.fntdata"/><Relationship Id="rId41" Type="http://schemas.openxmlformats.org/officeDocument/2006/relationships/font" Target="fonts/Exo2-regular.fntdata"/><Relationship Id="rId22" Type="http://schemas.openxmlformats.org/officeDocument/2006/relationships/slide" Target="slides/slide18.xml"/><Relationship Id="rId44" Type="http://schemas.openxmlformats.org/officeDocument/2006/relationships/font" Target="fonts/Exo2-boldItalic.fntdata"/><Relationship Id="rId21" Type="http://schemas.openxmlformats.org/officeDocument/2006/relationships/slide" Target="slides/slide17.xml"/><Relationship Id="rId43" Type="http://schemas.openxmlformats.org/officeDocument/2006/relationships/font" Target="fonts/Exo2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FiraSansExtraCondensedMedium-bold.fntdata"/><Relationship Id="rId27" Type="http://schemas.openxmlformats.org/officeDocument/2006/relationships/font" Target="fonts/FiraSansExtraCondensed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Condensed-regular.fntdata"/><Relationship Id="rId30" Type="http://schemas.openxmlformats.org/officeDocument/2006/relationships/font" Target="fonts/FiraSansExtraCondensed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Condensed-italic.fntdata"/><Relationship Id="rId10" Type="http://schemas.openxmlformats.org/officeDocument/2006/relationships/slide" Target="slides/slide6.xml"/><Relationship Id="rId32" Type="http://schemas.openxmlformats.org/officeDocument/2006/relationships/font" Target="fonts/RobotoCondensed-bold.fntdata"/><Relationship Id="rId13" Type="http://schemas.openxmlformats.org/officeDocument/2006/relationships/slide" Target="slides/slide9.xml"/><Relationship Id="rId35" Type="http://schemas.openxmlformats.org/officeDocument/2006/relationships/font" Target="fonts/RobotoCondensedLight-regular.fntdata"/><Relationship Id="rId12" Type="http://schemas.openxmlformats.org/officeDocument/2006/relationships/slide" Target="slides/slide8.xml"/><Relationship Id="rId34" Type="http://schemas.openxmlformats.org/officeDocument/2006/relationships/font" Target="fonts/RobotoCondensed-boldItalic.fntdata"/><Relationship Id="rId15" Type="http://schemas.openxmlformats.org/officeDocument/2006/relationships/slide" Target="slides/slide11.xml"/><Relationship Id="rId37" Type="http://schemas.openxmlformats.org/officeDocument/2006/relationships/font" Target="fonts/RobotoCondensedLight-italic.fntdata"/><Relationship Id="rId14" Type="http://schemas.openxmlformats.org/officeDocument/2006/relationships/slide" Target="slides/slide10.xml"/><Relationship Id="rId36" Type="http://schemas.openxmlformats.org/officeDocument/2006/relationships/font" Target="fonts/RobotoCondensedLight-bold.fntdata"/><Relationship Id="rId17" Type="http://schemas.openxmlformats.org/officeDocument/2006/relationships/slide" Target="slides/slide13.xml"/><Relationship Id="rId39" Type="http://schemas.openxmlformats.org/officeDocument/2006/relationships/font" Target="fonts/MavenProMedium-regular.fntdata"/><Relationship Id="rId16" Type="http://schemas.openxmlformats.org/officeDocument/2006/relationships/slide" Target="slides/slide12.xml"/><Relationship Id="rId38" Type="http://schemas.openxmlformats.org/officeDocument/2006/relationships/font" Target="fonts/RobotoCondensed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7f6a518e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f7f6a518e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7f6a518e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7f6a518e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7f6a518e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7f6a518e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cf82f204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cf82f204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cf82f204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cf82f20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cf82f204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cf82f204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7f6a518e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f7f6a518e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a92943c5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a92943c5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a92943c5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ea92943c5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a92943c5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a92943c5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baafe93df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baafe93df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a92943c5f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a92943c5f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7f6a518e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7f6a518e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9baafe93df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9baafe93df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baafe93d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baafe93d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e2e87d79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e2e87d79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7f6a518e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f7f6a518e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baafe93d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baafe93d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bd09e01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bd09e01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cf82f20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cf82f20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7f6a518e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f7f6a518e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1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1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" name="Google Shape;56;p1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3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20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20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0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21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1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1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2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2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2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2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7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27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27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5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9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sz="28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4.jpg"/><Relationship Id="rId4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2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Algoritma dan Pemrograman #06</a:t>
            </a:r>
            <a:endParaRPr/>
          </a:p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2594650" y="2933525"/>
            <a:ext cx="54282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</a:t>
            </a:r>
            <a:endParaRPr/>
          </a:p>
        </p:txBody>
      </p:sp>
      <p:cxnSp>
        <p:nvCxnSpPr>
          <p:cNvPr id="145" name="Google Shape;145;p29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type="ctrTitle"/>
          </p:nvPr>
        </p:nvSpPr>
        <p:spPr>
          <a:xfrm flipH="1">
            <a:off x="1807274" y="2635675"/>
            <a:ext cx="61362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Declare </a:t>
            </a:r>
            <a:r>
              <a:rPr lang="en"/>
              <a:t>Function</a:t>
            </a:r>
            <a:endParaRPr/>
          </a:p>
        </p:txBody>
      </p:sp>
      <p:sp>
        <p:nvSpPr>
          <p:cNvPr id="243" name="Google Shape;243;p38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44" name="Google Shape;244;p38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5" name="Google Shape;245;p3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46" name="Google Shape;246;p38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8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8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8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38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Deklarasi Model 1</a:t>
            </a:r>
            <a:endParaRPr/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275" y="1126400"/>
            <a:ext cx="6643450" cy="357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Deklarasi Model 2</a:t>
            </a:r>
            <a:endParaRPr/>
          </a:p>
        </p:txBody>
      </p:sp>
      <p:pic>
        <p:nvPicPr>
          <p:cNvPr id="263" name="Google Shape;26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625" y="1168225"/>
            <a:ext cx="5753751" cy="34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1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p41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41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41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Waktunya Latihan!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2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Biasakan</a:t>
            </a:r>
            <a:endParaRPr/>
          </a:p>
        </p:txBody>
      </p:sp>
      <p:pic>
        <p:nvPicPr>
          <p:cNvPr id="277" name="Google Shape;27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63" y="1407900"/>
            <a:ext cx="6676075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Latihan 1</a:t>
            </a:r>
            <a:endParaRPr/>
          </a:p>
        </p:txBody>
      </p:sp>
      <p:pic>
        <p:nvPicPr>
          <p:cNvPr id="283" name="Google Shape;28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725" y="1049988"/>
            <a:ext cx="4930701" cy="383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500" y="2039963"/>
            <a:ext cx="964025" cy="185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Latihan 2</a:t>
            </a:r>
            <a:endParaRPr/>
          </a:p>
        </p:txBody>
      </p:sp>
      <p:pic>
        <p:nvPicPr>
          <p:cNvPr id="290" name="Google Shape;29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0725" y="1030925"/>
            <a:ext cx="3694351" cy="37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5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5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Tugas!</a:t>
            </a:r>
            <a:endParaRPr/>
          </a:p>
        </p:txBody>
      </p:sp>
      <p:cxnSp>
        <p:nvCxnSpPr>
          <p:cNvPr id="297" name="Google Shape;297;p45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8" name="Google Shape;298;p45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99" name="Google Shape;299;p45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5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5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5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5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 txBox="1"/>
          <p:nvPr>
            <p:ph type="ctrTitle"/>
          </p:nvPr>
        </p:nvSpPr>
        <p:spPr>
          <a:xfrm>
            <a:off x="3013350" y="363100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 1</a:t>
            </a:r>
            <a:endParaRPr/>
          </a:p>
        </p:txBody>
      </p:sp>
      <p:sp>
        <p:nvSpPr>
          <p:cNvPr id="309" name="Google Shape;309;p46"/>
          <p:cNvSpPr txBox="1"/>
          <p:nvPr>
            <p:ph idx="4294967295" type="body"/>
          </p:nvPr>
        </p:nvSpPr>
        <p:spPr>
          <a:xfrm>
            <a:off x="819750" y="1186175"/>
            <a:ext cx="7504500" cy="17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Buatlah Program untuk membuat konversi suhu dari </a:t>
            </a:r>
            <a:r>
              <a:rPr b="1" lang="en" sz="17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Celcius</a:t>
            </a: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 ke </a:t>
            </a:r>
            <a:r>
              <a:rPr b="1" lang="en" sz="17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Fahrenheit</a:t>
            </a: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, </a:t>
            </a:r>
            <a:r>
              <a:rPr b="1" lang="en" sz="17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Kelvin</a:t>
            </a: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, dan </a:t>
            </a:r>
            <a:r>
              <a:rPr b="1" lang="en" sz="17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Reamur </a:t>
            </a: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menggunakan Fungsi dan Menu</a:t>
            </a:r>
            <a:endParaRPr b="1" sz="17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Buat </a:t>
            </a:r>
            <a:r>
              <a:rPr b="1" lang="en" sz="17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Sekreatif </a:t>
            </a: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Mungkin!</a:t>
            </a:r>
            <a:endParaRPr b="1" sz="17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/>
          <p:nvPr>
            <p:ph type="ctrTitle"/>
          </p:nvPr>
        </p:nvSpPr>
        <p:spPr>
          <a:xfrm>
            <a:off x="3013350" y="363100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 2</a:t>
            </a:r>
            <a:endParaRPr/>
          </a:p>
        </p:txBody>
      </p:sp>
      <p:sp>
        <p:nvSpPr>
          <p:cNvPr id="315" name="Google Shape;315;p47"/>
          <p:cNvSpPr txBox="1"/>
          <p:nvPr>
            <p:ph idx="4294967295" type="body"/>
          </p:nvPr>
        </p:nvSpPr>
        <p:spPr>
          <a:xfrm>
            <a:off x="562475" y="1323225"/>
            <a:ext cx="7831500" cy="26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Ubahlah Code pada Tugas 2 dan 3 pertemuan sebelumnya (</a:t>
            </a:r>
            <a:r>
              <a:rPr b="1" lang="en" sz="18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Program Sigma - Faktorial</a:t>
            </a: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 dan </a:t>
            </a:r>
            <a:r>
              <a:rPr b="1" lang="en" sz="18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Program Bilangan Prima</a:t>
            </a: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) ke dalam Function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Hari Ini</a:t>
            </a:r>
            <a:endParaRPr/>
          </a:p>
        </p:txBody>
      </p:sp>
      <p:sp>
        <p:nvSpPr>
          <p:cNvPr id="151" name="Google Shape;151;p30"/>
          <p:cNvSpPr txBox="1"/>
          <p:nvPr>
            <p:ph idx="2" type="ctrTitle"/>
          </p:nvPr>
        </p:nvSpPr>
        <p:spPr>
          <a:xfrm>
            <a:off x="-173074" y="201650"/>
            <a:ext cx="253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152" name="Google Shape;152;p30"/>
          <p:cNvSpPr txBox="1"/>
          <p:nvPr>
            <p:ph idx="1" type="subTitle"/>
          </p:nvPr>
        </p:nvSpPr>
        <p:spPr>
          <a:xfrm>
            <a:off x="690446" y="613462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Looping, Continue, Break</a:t>
            </a:r>
            <a:endParaRPr/>
          </a:p>
        </p:txBody>
      </p:sp>
      <p:sp>
        <p:nvSpPr>
          <p:cNvPr id="153" name="Google Shape;153;p30">
            <a:hlinkClick action="ppaction://hlinksldjump" r:id="rId3"/>
          </p:cNvPr>
          <p:cNvSpPr txBox="1"/>
          <p:nvPr>
            <p:ph idx="3" type="title"/>
          </p:nvPr>
        </p:nvSpPr>
        <p:spPr>
          <a:xfrm>
            <a:off x="2118448" y="570995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4" name="Google Shape;154;p30">
            <a:hlinkClick action="ppaction://hlinksldjump" r:id="rId4"/>
          </p:cNvPr>
          <p:cNvSpPr txBox="1"/>
          <p:nvPr>
            <p:ph idx="4" type="title"/>
          </p:nvPr>
        </p:nvSpPr>
        <p:spPr>
          <a:xfrm>
            <a:off x="2105406" y="1542355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5" name="Google Shape;155;p30">
            <a:hlinkClick/>
          </p:cNvPr>
          <p:cNvSpPr txBox="1"/>
          <p:nvPr>
            <p:ph idx="7" type="title"/>
          </p:nvPr>
        </p:nvSpPr>
        <p:spPr>
          <a:xfrm>
            <a:off x="5914783" y="385755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6" name="Google Shape;156;p30"/>
          <p:cNvSpPr txBox="1"/>
          <p:nvPr>
            <p:ph idx="9" type="ctrTitle"/>
          </p:nvPr>
        </p:nvSpPr>
        <p:spPr>
          <a:xfrm>
            <a:off x="390221" y="13391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</a:t>
            </a:r>
            <a:endParaRPr/>
          </a:p>
        </p:txBody>
      </p:sp>
      <p:sp>
        <p:nvSpPr>
          <p:cNvPr id="157" name="Google Shape;157;p30"/>
          <p:cNvSpPr txBox="1"/>
          <p:nvPr>
            <p:ph idx="13" type="subTitle"/>
          </p:nvPr>
        </p:nvSpPr>
        <p:spPr>
          <a:xfrm>
            <a:off x="690375" y="1750950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Definisi, Jenis</a:t>
            </a:r>
            <a:endParaRPr/>
          </a:p>
        </p:txBody>
      </p:sp>
      <p:sp>
        <p:nvSpPr>
          <p:cNvPr id="158" name="Google Shape;158;p30"/>
          <p:cNvSpPr txBox="1"/>
          <p:nvPr>
            <p:ph idx="18" type="ctrTitle"/>
          </p:nvPr>
        </p:nvSpPr>
        <p:spPr>
          <a:xfrm>
            <a:off x="6811550" y="3569800"/>
            <a:ext cx="16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Deklarasi Fungsi</a:t>
            </a:r>
            <a:endParaRPr/>
          </a:p>
        </p:txBody>
      </p:sp>
      <p:sp>
        <p:nvSpPr>
          <p:cNvPr id="159" name="Google Shape;159;p30"/>
          <p:cNvSpPr txBox="1"/>
          <p:nvPr>
            <p:ph idx="19" type="subTitle"/>
          </p:nvPr>
        </p:nvSpPr>
        <p:spPr>
          <a:xfrm>
            <a:off x="6811550" y="4089725"/>
            <a:ext cx="18021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Jenis Deklarasi</a:t>
            </a:r>
            <a:endParaRPr>
              <a:solidFill>
                <a:schemeClr val="hlink"/>
              </a:solidFill>
            </a:endParaRPr>
          </a:p>
        </p:txBody>
      </p:sp>
      <p:cxnSp>
        <p:nvCxnSpPr>
          <p:cNvPr id="160" name="Google Shape;160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 txBox="1"/>
          <p:nvPr>
            <p:ph type="ctrTitle"/>
          </p:nvPr>
        </p:nvSpPr>
        <p:spPr>
          <a:xfrm>
            <a:off x="2445887" y="184425"/>
            <a:ext cx="42522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Laporan Praktikum</a:t>
            </a:r>
            <a:endParaRPr/>
          </a:p>
        </p:txBody>
      </p:sp>
      <p:cxnSp>
        <p:nvCxnSpPr>
          <p:cNvPr id="321" name="Google Shape;321;p48"/>
          <p:cNvCxnSpPr/>
          <p:nvPr/>
        </p:nvCxnSpPr>
        <p:spPr>
          <a:xfrm>
            <a:off x="4685713" y="849725"/>
            <a:ext cx="13500" cy="39438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48"/>
          <p:cNvSpPr txBox="1"/>
          <p:nvPr>
            <p:ph type="ctrTitle"/>
          </p:nvPr>
        </p:nvSpPr>
        <p:spPr>
          <a:xfrm>
            <a:off x="479175" y="10655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Ketentuan</a:t>
            </a:r>
            <a:endParaRPr/>
          </a:p>
        </p:txBody>
      </p:sp>
      <p:sp>
        <p:nvSpPr>
          <p:cNvPr id="323" name="Google Shape;323;p48"/>
          <p:cNvSpPr txBox="1"/>
          <p:nvPr>
            <p:ph type="ctrTitle"/>
          </p:nvPr>
        </p:nvSpPr>
        <p:spPr>
          <a:xfrm>
            <a:off x="5631625" y="10655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Isi</a:t>
            </a:r>
            <a:endParaRPr/>
          </a:p>
        </p:txBody>
      </p:sp>
      <p:sp>
        <p:nvSpPr>
          <p:cNvPr id="324" name="Google Shape;324;p48"/>
          <p:cNvSpPr txBox="1"/>
          <p:nvPr/>
        </p:nvSpPr>
        <p:spPr>
          <a:xfrm flipH="1">
            <a:off x="159950" y="2292125"/>
            <a:ext cx="42951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Format file: kelas_NPM_laprak6.pdf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ex: A_140810210001_laprak6.pdf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Kumpulkan di classroom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Deadline Selasa, 19 Oktober 2021 jam 23.59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325" name="Google Shape;325;p48"/>
          <p:cNvSpPr txBox="1"/>
          <p:nvPr/>
        </p:nvSpPr>
        <p:spPr>
          <a:xfrm flipH="1">
            <a:off x="4848900" y="2292125"/>
            <a:ext cx="41046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Cover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Latihan (Kode &amp; Screenshot Hasil Program)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Tugas (Kode &amp; Screenshot Hasil Program)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9"/>
          <p:cNvSpPr txBox="1"/>
          <p:nvPr>
            <p:ph idx="2" type="title"/>
          </p:nvPr>
        </p:nvSpPr>
        <p:spPr>
          <a:xfrm flipH="1">
            <a:off x="1147651" y="2323850"/>
            <a:ext cx="69105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/>
              <a:t>Persiapkan UTS</a:t>
            </a:r>
            <a:endParaRPr sz="69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0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36" name="Google Shape;336;p50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Does anyone have any questions?</a:t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Review!</a:t>
            </a:r>
            <a:endParaRPr/>
          </a:p>
        </p:txBody>
      </p:sp>
      <p:sp>
        <p:nvSpPr>
          <p:cNvPr id="168" name="Google Shape;168;p31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9" name="Google Shape;169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0" name="Google Shape;170;p31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71" name="Google Shape;171;p31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ctrTitle"/>
          </p:nvPr>
        </p:nvSpPr>
        <p:spPr>
          <a:xfrm>
            <a:off x="1964850" y="352850"/>
            <a:ext cx="52143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</a:t>
            </a:r>
            <a:endParaRPr/>
          </a:p>
        </p:txBody>
      </p:sp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748875" y="1251450"/>
            <a:ext cx="74994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 Condensed"/>
              <a:buAutoNum type="arabicPeriod"/>
            </a:pP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Apa perbedaan antara </a:t>
            </a:r>
            <a:r>
              <a:rPr b="1" i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Entry Controlled Loop</a:t>
            </a: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dan </a:t>
            </a:r>
            <a:r>
              <a:rPr b="1" i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Exit Controlled Loop</a:t>
            </a: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?</a:t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365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 Condensed"/>
              <a:buAutoNum type="arabicPeriod"/>
            </a:pP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Jelaskan secara singkat cara kerja Do-While Loop</a:t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 yang salah?</a:t>
            </a:r>
            <a:endParaRPr/>
          </a:p>
        </p:txBody>
      </p:sp>
      <p:pic>
        <p:nvPicPr>
          <p:cNvPr id="187" name="Google Shape;18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6063" y="1097700"/>
            <a:ext cx="3311876" cy="38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ctrTitle"/>
          </p:nvPr>
        </p:nvSpPr>
        <p:spPr>
          <a:xfrm flipH="1">
            <a:off x="1807274" y="2635675"/>
            <a:ext cx="61362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</a:t>
            </a:r>
            <a:endParaRPr/>
          </a:p>
        </p:txBody>
      </p:sp>
      <p:sp>
        <p:nvSpPr>
          <p:cNvPr id="193" name="Google Shape;193;p34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94" name="Google Shape;194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5" name="Google Shape;195;p34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96" name="Google Shape;196;p34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4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" name="Google Shape;201;p34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ctrTitle"/>
          </p:nvPr>
        </p:nvSpPr>
        <p:spPr>
          <a:xfrm>
            <a:off x="1741350" y="341250"/>
            <a:ext cx="5661300" cy="6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Function/Fungsi</a:t>
            </a:r>
            <a:endParaRPr/>
          </a:p>
        </p:txBody>
      </p:sp>
      <p:sp>
        <p:nvSpPr>
          <p:cNvPr id="207" name="Google Shape;207;p35"/>
          <p:cNvSpPr txBox="1"/>
          <p:nvPr>
            <p:ph idx="4294967295" type="body"/>
          </p:nvPr>
        </p:nvSpPr>
        <p:spPr>
          <a:xfrm>
            <a:off x="173075" y="1297375"/>
            <a:ext cx="8682600" cy="3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Merupakan suatu </a:t>
            </a:r>
            <a:r>
              <a:rPr b="1" lang="en" sz="19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object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(bagian program) yang mengerjakan tugas tertentu.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Digunakan untuk </a:t>
            </a:r>
            <a:r>
              <a:rPr b="1" lang="en" sz="1900">
                <a:solidFill>
                  <a:schemeClr val="accent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memodularkan 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suatu program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8" name="Google Shape;208;p35"/>
          <p:cNvSpPr/>
          <p:nvPr/>
        </p:nvSpPr>
        <p:spPr>
          <a:xfrm>
            <a:off x="1892225" y="2858275"/>
            <a:ext cx="2306400" cy="1556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Returning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b="1" lang="en"/>
              <a:t>Non-Void)</a:t>
            </a:r>
            <a:endParaRPr b="1"/>
          </a:p>
        </p:txBody>
      </p:sp>
      <p:sp>
        <p:nvSpPr>
          <p:cNvPr id="209" name="Google Shape;209;p35"/>
          <p:cNvSpPr/>
          <p:nvPr/>
        </p:nvSpPr>
        <p:spPr>
          <a:xfrm>
            <a:off x="4945375" y="2858275"/>
            <a:ext cx="2306400" cy="1556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</a:t>
            </a:r>
            <a:r>
              <a:rPr lang="en"/>
              <a:t>Value Returning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b="1" lang="en"/>
              <a:t>Void)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atau</a:t>
            </a:r>
            <a:r>
              <a:rPr b="1" lang="en"/>
              <a:t> Procedure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ctrTitle"/>
          </p:nvPr>
        </p:nvSpPr>
        <p:spPr>
          <a:xfrm>
            <a:off x="213525" y="245950"/>
            <a:ext cx="82551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Returning</a:t>
            </a:r>
            <a:endParaRPr/>
          </a:p>
        </p:txBody>
      </p:sp>
      <p:pic>
        <p:nvPicPr>
          <p:cNvPr id="215" name="Google Shape;21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900" y="1192150"/>
            <a:ext cx="3770200" cy="360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6"/>
          <p:cNvSpPr/>
          <p:nvPr/>
        </p:nvSpPr>
        <p:spPr>
          <a:xfrm>
            <a:off x="2686900" y="2136650"/>
            <a:ext cx="440400" cy="311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" name="Google Shape;217;p36"/>
          <p:cNvCxnSpPr>
            <a:stCxn id="216" idx="1"/>
          </p:cNvCxnSpPr>
          <p:nvPr/>
        </p:nvCxnSpPr>
        <p:spPr>
          <a:xfrm rot="10800000">
            <a:off x="2115400" y="2292350"/>
            <a:ext cx="571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36"/>
          <p:cNvSpPr txBox="1"/>
          <p:nvPr/>
        </p:nvSpPr>
        <p:spPr>
          <a:xfrm>
            <a:off x="863150" y="2016050"/>
            <a:ext cx="122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Return Type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(int, float, etc.)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19" name="Google Shape;219;p36"/>
          <p:cNvSpPr/>
          <p:nvPr/>
        </p:nvSpPr>
        <p:spPr>
          <a:xfrm>
            <a:off x="4077425" y="2136650"/>
            <a:ext cx="960000" cy="311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36"/>
          <p:cNvCxnSpPr>
            <a:stCxn id="219" idx="3"/>
          </p:cNvCxnSpPr>
          <p:nvPr/>
        </p:nvCxnSpPr>
        <p:spPr>
          <a:xfrm>
            <a:off x="5037425" y="2292350"/>
            <a:ext cx="1825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36"/>
          <p:cNvSpPr txBox="1"/>
          <p:nvPr/>
        </p:nvSpPr>
        <p:spPr>
          <a:xfrm>
            <a:off x="6908975" y="2092250"/>
            <a:ext cx="155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Passing by Value Parameter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22" name="Google Shape;222;p36"/>
          <p:cNvCxnSpPr>
            <a:endCxn id="223" idx="1"/>
          </p:cNvCxnSpPr>
          <p:nvPr/>
        </p:nvCxnSpPr>
        <p:spPr>
          <a:xfrm>
            <a:off x="5180425" y="2755475"/>
            <a:ext cx="1909800" cy="42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3" name="Google Shape;223;p36"/>
          <p:cNvSpPr txBox="1"/>
          <p:nvPr/>
        </p:nvSpPr>
        <p:spPr>
          <a:xfrm>
            <a:off x="7090225" y="2869775"/>
            <a:ext cx="131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Hasil masuk ke dalam return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5675" y="982375"/>
            <a:ext cx="4116699" cy="387537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7"/>
          <p:cNvSpPr txBox="1"/>
          <p:nvPr>
            <p:ph type="ctrTitle"/>
          </p:nvPr>
        </p:nvSpPr>
        <p:spPr>
          <a:xfrm>
            <a:off x="213525" y="245950"/>
            <a:ext cx="82551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</a:t>
            </a:r>
            <a:r>
              <a:rPr lang="en"/>
              <a:t>Value Returning</a:t>
            </a:r>
            <a:endParaRPr/>
          </a:p>
        </p:txBody>
      </p:sp>
      <p:sp>
        <p:nvSpPr>
          <p:cNvPr id="230" name="Google Shape;230;p37"/>
          <p:cNvSpPr/>
          <p:nvPr/>
        </p:nvSpPr>
        <p:spPr>
          <a:xfrm>
            <a:off x="2345675" y="1892225"/>
            <a:ext cx="571500" cy="404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1" name="Google Shape;231;p37"/>
          <p:cNvCxnSpPr>
            <a:stCxn id="230" idx="1"/>
          </p:cNvCxnSpPr>
          <p:nvPr/>
        </p:nvCxnSpPr>
        <p:spPr>
          <a:xfrm rot="10800000">
            <a:off x="1774175" y="2094275"/>
            <a:ext cx="571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37"/>
          <p:cNvSpPr txBox="1"/>
          <p:nvPr/>
        </p:nvSpPr>
        <p:spPr>
          <a:xfrm>
            <a:off x="510725" y="1894175"/>
            <a:ext cx="122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Always Void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33" name="Google Shape;233;p37"/>
          <p:cNvSpPr/>
          <p:nvPr/>
        </p:nvSpPr>
        <p:spPr>
          <a:xfrm>
            <a:off x="4982300" y="1938575"/>
            <a:ext cx="1310400" cy="311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" name="Google Shape;234;p37"/>
          <p:cNvCxnSpPr>
            <a:endCxn id="235" idx="1"/>
          </p:cNvCxnSpPr>
          <p:nvPr/>
        </p:nvCxnSpPr>
        <p:spPr>
          <a:xfrm>
            <a:off x="6406925" y="2201975"/>
            <a:ext cx="902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37"/>
          <p:cNvSpPr txBox="1"/>
          <p:nvPr/>
        </p:nvSpPr>
        <p:spPr>
          <a:xfrm>
            <a:off x="7309025" y="1894175"/>
            <a:ext cx="165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Passing by Reference Parameter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36" name="Google Shape;236;p37"/>
          <p:cNvCxnSpPr/>
          <p:nvPr/>
        </p:nvCxnSpPr>
        <p:spPr>
          <a:xfrm>
            <a:off x="5037700" y="2571750"/>
            <a:ext cx="1820400" cy="30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7" name="Google Shape;237;p37"/>
          <p:cNvSpPr txBox="1"/>
          <p:nvPr/>
        </p:nvSpPr>
        <p:spPr>
          <a:xfrm>
            <a:off x="6975925" y="2612263"/>
            <a:ext cx="131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Hasil ditentukan dalam fungsi</a:t>
            </a:r>
            <a:endParaRPr>
              <a:solidFill>
                <a:srgbClr val="FF0000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